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2" r:id="rId3"/>
    <p:sldId id="257" r:id="rId4"/>
    <p:sldId id="258" r:id="rId5"/>
    <p:sldId id="271" r:id="rId6"/>
    <p:sldId id="260" r:id="rId7"/>
    <p:sldId id="259" r:id="rId8"/>
    <p:sldId id="261" r:id="rId9"/>
    <p:sldId id="262" r:id="rId10"/>
    <p:sldId id="263" r:id="rId11"/>
    <p:sldId id="264" r:id="rId12"/>
    <p:sldId id="265" r:id="rId13"/>
    <p:sldId id="266" r:id="rId14"/>
    <p:sldId id="267" r:id="rId15"/>
    <p:sldId id="268"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4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26513-EDB4-4D01-A808-04B8B1F9400C}"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263292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26513-EDB4-4D01-A808-04B8B1F9400C}"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70631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26513-EDB4-4D01-A808-04B8B1F9400C}"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52287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26513-EDB4-4D01-A808-04B8B1F9400C}"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101266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26513-EDB4-4D01-A808-04B8B1F9400C}" type="datetimeFigureOut">
              <a:rPr lang="en-US" smtClean="0"/>
              <a:t>12/21/2011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51204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26513-EDB4-4D01-A808-04B8B1F9400C}"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409887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26513-EDB4-4D01-A808-04B8B1F9400C}" type="datetimeFigureOut">
              <a:rPr lang="en-US" smtClean="0"/>
              <a:t>12/21/2011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71438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26513-EDB4-4D01-A808-04B8B1F9400C}" type="datetimeFigureOut">
              <a:rPr lang="en-US" smtClean="0"/>
              <a:t>12/21/2011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213051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26513-EDB4-4D01-A808-04B8B1F9400C}" type="datetimeFigureOut">
              <a:rPr lang="en-US" smtClean="0"/>
              <a:t>12/21/2011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385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26513-EDB4-4D01-A808-04B8B1F9400C}"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140968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26513-EDB4-4D01-A808-04B8B1F9400C}" type="datetimeFigureOut">
              <a:rPr lang="en-US" smtClean="0"/>
              <a:t>12/21/2011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5B261-4654-4F33-B91B-7E9C79E8D5AC}" type="slidenum">
              <a:rPr lang="en-US" smtClean="0"/>
              <a:t>‹#›</a:t>
            </a:fld>
            <a:endParaRPr lang="en-US"/>
          </a:p>
        </p:txBody>
      </p:sp>
    </p:spTree>
    <p:extLst>
      <p:ext uri="{BB962C8B-B14F-4D97-AF65-F5344CB8AC3E}">
        <p14:creationId xmlns:p14="http://schemas.microsoft.com/office/powerpoint/2010/main" val="402325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26513-EDB4-4D01-A808-04B8B1F9400C}" type="datetimeFigureOut">
              <a:rPr lang="en-US" smtClean="0"/>
              <a:t>12/21/2011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B261-4654-4F33-B91B-7E9C79E8D5AC}" type="slidenum">
              <a:rPr lang="en-US" smtClean="0"/>
              <a:t>‹#›</a:t>
            </a:fld>
            <a:endParaRPr lang="en-US"/>
          </a:p>
        </p:txBody>
      </p:sp>
    </p:spTree>
    <p:extLst>
      <p:ext uri="{BB962C8B-B14F-4D97-AF65-F5344CB8AC3E}">
        <p14:creationId xmlns:p14="http://schemas.microsoft.com/office/powerpoint/2010/main" val="2839765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Wichita Metropolitan Statistical Area and Comparable Areas</a:t>
            </a:r>
            <a:endParaRPr lang="en-US" sz="4000" dirty="0"/>
          </a:p>
        </p:txBody>
      </p:sp>
      <p:sp>
        <p:nvSpPr>
          <p:cNvPr id="6" name="Subtitle 5"/>
          <p:cNvSpPr>
            <a:spLocks noGrp="1"/>
          </p:cNvSpPr>
          <p:nvPr>
            <p:ph type="subTitle" idx="1"/>
          </p:nvPr>
        </p:nvSpPr>
        <p:spPr/>
        <p:txBody>
          <a:bodyPr/>
          <a:lstStyle/>
          <a:p>
            <a:r>
              <a:rPr lang="en-US" dirty="0" smtClean="0"/>
              <a:t>Demographic and Economic Data</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47132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095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581001"/>
            <a:ext cx="5257800" cy="276999"/>
          </a:xfrm>
          <a:prstGeom prst="rect">
            <a:avLst/>
          </a:prstGeom>
          <a:noFill/>
        </p:spPr>
        <p:txBody>
          <a:bodyPr wrap="square" rtlCol="0">
            <a:spAutoFit/>
          </a:bodyPr>
          <a:lstStyle/>
          <a:p>
            <a:r>
              <a:rPr lang="en-US" sz="1200" dirty="0" smtClean="0"/>
              <a:t>Source:  American Community Survey, 5-year Estimates 2006-2010</a:t>
            </a:r>
            <a:endParaRPr lang="en-US" sz="1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050"/>
            <a:ext cx="86868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02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28600"/>
            <a:ext cx="89725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60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050"/>
            <a:ext cx="8686800" cy="631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589468"/>
            <a:ext cx="6400800" cy="276999"/>
          </a:xfrm>
          <a:prstGeom prst="rect">
            <a:avLst/>
          </a:prstGeom>
          <a:noFill/>
        </p:spPr>
        <p:txBody>
          <a:bodyPr wrap="square" rtlCol="0">
            <a:spAutoFit/>
          </a:bodyPr>
          <a:lstStyle/>
          <a:p>
            <a:r>
              <a:rPr lang="en-US" sz="1200" dirty="0" smtClean="0"/>
              <a:t>Source:  American Community Survey, 3-year Estimates, 2008-2010</a:t>
            </a:r>
            <a:endParaRPr lang="en-US" sz="1200" dirty="0"/>
          </a:p>
        </p:txBody>
      </p:sp>
    </p:spTree>
    <p:extLst>
      <p:ext uri="{BB962C8B-B14F-4D97-AF65-F5344CB8AC3E}">
        <p14:creationId xmlns:p14="http://schemas.microsoft.com/office/powerpoint/2010/main" val="408603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9249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562636"/>
            <a:ext cx="4572000" cy="276999"/>
          </a:xfrm>
          <a:prstGeom prst="rect">
            <a:avLst/>
          </a:prstGeom>
        </p:spPr>
        <p:txBody>
          <a:bodyPr>
            <a:spAutoFit/>
          </a:bodyPr>
          <a:lstStyle/>
          <a:p>
            <a:r>
              <a:rPr lang="en-US" sz="1200" dirty="0" smtClean="0"/>
              <a:t>Source:  American Community Survey, 3-year Estimates, 2008-2010</a:t>
            </a:r>
            <a:endParaRPr lang="en-US"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6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442913"/>
            <a:ext cx="8982075"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7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447800"/>
            <a:ext cx="8229600" cy="4678363"/>
          </a:xfrm>
        </p:spPr>
        <p:txBody>
          <a:bodyPr/>
          <a:lstStyle/>
          <a:p>
            <a:pPr marL="0" indent="0" algn="ctr">
              <a:buNone/>
            </a:pPr>
            <a:r>
              <a:rPr lang="en-US" dirty="0" smtClean="0"/>
              <a:t>For additional information you may contact us at: (316) 978-3225</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0"/>
            <a:ext cx="47132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849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28600" y="1219200"/>
            <a:ext cx="8686800" cy="4906963"/>
          </a:xfrm>
        </p:spPr>
        <p:txBody>
          <a:bodyPr/>
          <a:lstStyle/>
          <a:p>
            <a:pPr marL="0" indent="0">
              <a:buNone/>
            </a:pPr>
            <a:r>
              <a:rPr lang="en-US" dirty="0" smtClean="0"/>
              <a:t>The following presentation contains demographic and economic data for the Wichita metropolitan statistical area, which consists of Harvey, Sedgwick, Butler and Sumner Counties.  For comparison purposes it also contains data on the four metropolitan areas that are most similar to Wichita in both demographic characteristics and industrial mix.</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1" y="6019800"/>
            <a:ext cx="15906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37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609600"/>
            <a:ext cx="83439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223838"/>
            <a:ext cx="8886825"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3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477000"/>
            <a:ext cx="5257800" cy="276999"/>
          </a:xfrm>
          <a:prstGeom prst="rect">
            <a:avLst/>
          </a:prstGeom>
          <a:noFill/>
        </p:spPr>
        <p:txBody>
          <a:bodyPr wrap="square" rtlCol="0">
            <a:spAutoFit/>
          </a:bodyPr>
          <a:lstStyle/>
          <a:p>
            <a:r>
              <a:rPr lang="en-US" sz="1200" dirty="0" smtClean="0"/>
              <a:t>Source: American Community Survey, 3-year Estimates 2008-2010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20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20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553200"/>
            <a:ext cx="5715000" cy="276999"/>
          </a:xfrm>
          <a:prstGeom prst="rect">
            <a:avLst/>
          </a:prstGeom>
          <a:noFill/>
        </p:spPr>
        <p:txBody>
          <a:bodyPr wrap="square" rtlCol="0">
            <a:spAutoFit/>
          </a:bodyPr>
          <a:lstStyle/>
          <a:p>
            <a:r>
              <a:rPr lang="en-US" sz="1200" dirty="0" smtClean="0"/>
              <a:t>Source:  Bureau of Labor Statistics</a:t>
            </a:r>
            <a:endParaRPr lang="en-US" sz="12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10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3051"/>
            <a:ext cx="8686800"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4000" y="6477001"/>
            <a:ext cx="6096000" cy="276999"/>
          </a:xfrm>
          <a:prstGeom prst="rect">
            <a:avLst/>
          </a:prstGeom>
          <a:noFill/>
        </p:spPr>
        <p:txBody>
          <a:bodyPr wrap="square" rtlCol="0">
            <a:spAutoFit/>
          </a:bodyPr>
          <a:lstStyle/>
          <a:p>
            <a:r>
              <a:rPr lang="en-US" sz="1200" dirty="0" smtClean="0"/>
              <a:t>Source: Federal Housing Finance Agency</a:t>
            </a:r>
            <a:endParaRPr lang="en-US" sz="1200" dirty="0"/>
          </a:p>
        </p:txBody>
      </p:sp>
    </p:spTree>
    <p:extLst>
      <p:ext uri="{BB962C8B-B14F-4D97-AF65-F5344CB8AC3E}">
        <p14:creationId xmlns:p14="http://schemas.microsoft.com/office/powerpoint/2010/main" val="191617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583363"/>
            <a:ext cx="5791200" cy="276999"/>
          </a:xfrm>
          <a:prstGeom prst="rect">
            <a:avLst/>
          </a:prstGeom>
          <a:noFill/>
        </p:spPr>
        <p:txBody>
          <a:bodyPr wrap="square" rtlCol="0">
            <a:spAutoFit/>
          </a:bodyPr>
          <a:lstStyle/>
          <a:p>
            <a:r>
              <a:rPr lang="en-US" sz="1200" dirty="0" smtClean="0"/>
              <a:t>Source: Bureau of Economic Analysis</a:t>
            </a:r>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2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581001"/>
            <a:ext cx="2475871" cy="276999"/>
          </a:xfrm>
          <a:prstGeom prst="rect">
            <a:avLst/>
          </a:prstGeom>
        </p:spPr>
        <p:txBody>
          <a:bodyPr wrap="none">
            <a:spAutoFit/>
          </a:bodyPr>
          <a:lstStyle/>
          <a:p>
            <a:r>
              <a:rPr lang="en-US" sz="1200" dirty="0" smtClean="0"/>
              <a:t>Source: Bureau of Economic Analysis</a:t>
            </a:r>
            <a:endParaRPr lang="en-US" sz="1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451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142</Words>
  <Application>Microsoft Office PowerPoint</Application>
  <PresentationFormat>On-screen Show (4:3)</PresentationFormat>
  <Paragraphs>14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Wichita Metropolitan Statistical Area and Comparable Areas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Wichita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Patricia</dc:creator>
  <cp:lastModifiedBy>Bradley, Patricia</cp:lastModifiedBy>
  <cp:revision>14</cp:revision>
  <dcterms:created xsi:type="dcterms:W3CDTF">2011-12-16T19:46:57Z</dcterms:created>
  <dcterms:modified xsi:type="dcterms:W3CDTF">2011-12-21T14:13:32Z</dcterms:modified>
</cp:coreProperties>
</file>